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71" r:id="rId2"/>
    <p:sldId id="256" r:id="rId3"/>
    <p:sldId id="257" r:id="rId4"/>
    <p:sldId id="258" r:id="rId5"/>
    <p:sldId id="259" r:id="rId6"/>
    <p:sldId id="260" r:id="rId7"/>
    <p:sldId id="263" r:id="rId8"/>
    <p:sldId id="261" r:id="rId9"/>
    <p:sldId id="264" r:id="rId10"/>
    <p:sldId id="265" r:id="rId11"/>
    <p:sldId id="266" r:id="rId12"/>
    <p:sldId id="267" r:id="rId13"/>
    <p:sldId id="268" r:id="rId14"/>
    <p:sldId id="269" r:id="rId15"/>
    <p:sldId id="270" r:id="rId1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BABA"/>
    <a:srgbClr val="285052"/>
    <a:srgbClr val="2E0D7B"/>
    <a:srgbClr val="D3DDCE"/>
    <a:srgbClr val="A3E2D9"/>
    <a:srgbClr val="8BD5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1" autoAdjust="0"/>
    <p:restoredTop sz="94660"/>
  </p:normalViewPr>
  <p:slideViewPr>
    <p:cSldViewPr snapToGrid="0">
      <p:cViewPr varScale="1">
        <p:scale>
          <a:sx n="74" d="100"/>
          <a:sy n="74" d="100"/>
        </p:scale>
        <p:origin x="5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fr-FR"/>
          </a:p>
        </p:txBody>
      </p:sp>
      <p:sp>
        <p:nvSpPr>
          <p:cNvPr id="4" name="Date Placeholder 3"/>
          <p:cNvSpPr>
            <a:spLocks noGrp="1"/>
          </p:cNvSpPr>
          <p:nvPr>
            <p:ph type="dt" sz="half" idx="10"/>
          </p:nvPr>
        </p:nvSpPr>
        <p:spPr/>
        <p:txBody>
          <a:bodyPr/>
          <a:lstStyle/>
          <a:p>
            <a:fld id="{B769C34E-51E1-49BC-BE10-44610AF3BC5A}" type="datetimeFigureOut">
              <a:rPr lang="fr-FR" smtClean="0"/>
              <a:t>21/05/2023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1298251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B769C34E-51E1-49BC-BE10-44610AF3BC5A}" type="datetimeFigureOut">
              <a:rPr lang="fr-FR" smtClean="0"/>
              <a:t>21/05/2023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10819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B769C34E-51E1-49BC-BE10-44610AF3BC5A}" type="datetimeFigureOut">
              <a:rPr lang="fr-FR" smtClean="0"/>
              <a:t>21/05/2023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387938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B769C34E-51E1-49BC-BE10-44610AF3BC5A}" type="datetimeFigureOut">
              <a:rPr lang="fr-FR" smtClean="0"/>
              <a:t>21/05/2023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3436734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69C34E-51E1-49BC-BE10-44610AF3BC5A}" type="datetimeFigureOut">
              <a:rPr lang="fr-FR" smtClean="0"/>
              <a:t>21/05/2023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2301321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Date Placeholder 4"/>
          <p:cNvSpPr>
            <a:spLocks noGrp="1"/>
          </p:cNvSpPr>
          <p:nvPr>
            <p:ph type="dt" sz="half" idx="10"/>
          </p:nvPr>
        </p:nvSpPr>
        <p:spPr/>
        <p:txBody>
          <a:bodyPr/>
          <a:lstStyle/>
          <a:p>
            <a:fld id="{B769C34E-51E1-49BC-BE10-44610AF3BC5A}" type="datetimeFigureOut">
              <a:rPr lang="fr-FR" smtClean="0"/>
              <a:t>21/05/2023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3956618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7" name="Date Placeholder 6"/>
          <p:cNvSpPr>
            <a:spLocks noGrp="1"/>
          </p:cNvSpPr>
          <p:nvPr>
            <p:ph type="dt" sz="half" idx="10"/>
          </p:nvPr>
        </p:nvSpPr>
        <p:spPr/>
        <p:txBody>
          <a:bodyPr/>
          <a:lstStyle/>
          <a:p>
            <a:fld id="{B769C34E-51E1-49BC-BE10-44610AF3BC5A}" type="datetimeFigureOut">
              <a:rPr lang="fr-FR" smtClean="0"/>
              <a:t>21/05/2023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22681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Date Placeholder 2"/>
          <p:cNvSpPr>
            <a:spLocks noGrp="1"/>
          </p:cNvSpPr>
          <p:nvPr>
            <p:ph type="dt" sz="half" idx="10"/>
          </p:nvPr>
        </p:nvSpPr>
        <p:spPr/>
        <p:txBody>
          <a:bodyPr/>
          <a:lstStyle/>
          <a:p>
            <a:fld id="{B769C34E-51E1-49BC-BE10-44610AF3BC5A}" type="datetimeFigureOut">
              <a:rPr lang="fr-FR" smtClean="0"/>
              <a:t>21/05/2023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7867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69C34E-51E1-49BC-BE10-44610AF3BC5A}" type="datetimeFigureOut">
              <a:rPr lang="fr-FR" smtClean="0"/>
              <a:t>21/05/2023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3168291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69C34E-51E1-49BC-BE10-44610AF3BC5A}" type="datetimeFigureOut">
              <a:rPr lang="fr-FR" smtClean="0"/>
              <a:t>21/05/2023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4148033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69C34E-51E1-49BC-BE10-44610AF3BC5A}" type="datetimeFigureOut">
              <a:rPr lang="fr-FR" smtClean="0"/>
              <a:t>21/05/2023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DBDE10-9A19-48FA-9DBE-2A683E453625}" type="slidenum">
              <a:rPr lang="fr-FR" smtClean="0"/>
              <a:t>‹#›</a:t>
            </a:fld>
            <a:endParaRPr lang="fr-FR"/>
          </a:p>
        </p:txBody>
      </p:sp>
    </p:spTree>
    <p:extLst>
      <p:ext uri="{BB962C8B-B14F-4D97-AF65-F5344CB8AC3E}">
        <p14:creationId xmlns:p14="http://schemas.microsoft.com/office/powerpoint/2010/main" val="1055360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69C34E-51E1-49BC-BE10-44610AF3BC5A}" type="datetimeFigureOut">
              <a:rPr lang="fr-FR" smtClean="0"/>
              <a:t>21/05/2023</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DBDE10-9A19-48FA-9DBE-2A683E453625}" type="slidenum">
              <a:rPr lang="fr-FR" smtClean="0"/>
              <a:t>‹#›</a:t>
            </a:fld>
            <a:endParaRPr lang="fr-FR"/>
          </a:p>
        </p:txBody>
      </p:sp>
    </p:spTree>
    <p:extLst>
      <p:ext uri="{BB962C8B-B14F-4D97-AF65-F5344CB8AC3E}">
        <p14:creationId xmlns:p14="http://schemas.microsoft.com/office/powerpoint/2010/main" val="3745037411"/>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35758225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652913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7737910" y="1405627"/>
            <a:ext cx="3200400" cy="533399"/>
          </a:xfrm>
        </p:spPr>
        <p:txBody>
          <a:bodyPr>
            <a:noAutofit/>
          </a:bodyPr>
          <a:lstStyle/>
          <a:p>
            <a:r>
              <a:rPr lang="en-US" sz="4400" b="1" dirty="0" smtClean="0">
                <a:solidFill>
                  <a:schemeClr val="tx1">
                    <a:lumMod val="85000"/>
                    <a:lumOff val="15000"/>
                  </a:schemeClr>
                </a:solidFill>
              </a:rPr>
              <a:t>Oxagon</a:t>
            </a:r>
            <a:endParaRPr lang="fr-FR" sz="4400" b="1" dirty="0">
              <a:solidFill>
                <a:schemeClr val="tx1">
                  <a:lumMod val="85000"/>
                  <a:lumOff val="15000"/>
                </a:schemeClr>
              </a:solidFill>
            </a:endParaRPr>
          </a:p>
        </p:txBody>
      </p:sp>
      <p:pic>
        <p:nvPicPr>
          <p:cNvPr id="5" name="Picture Placeholder 4"/>
          <p:cNvPicPr>
            <a:picLocks noGrp="1" noChangeAspect="1"/>
          </p:cNvPicPr>
          <p:nvPr>
            <p:ph idx="1"/>
          </p:nvPr>
        </p:nvPicPr>
        <p:blipFill>
          <a:blip r:embed="rId2"/>
          <a:stretch>
            <a:fillRect/>
          </a:stretch>
        </p:blipFill>
        <p:spPr>
          <a:xfrm>
            <a:off x="739524" y="1939026"/>
            <a:ext cx="4907297" cy="2979947"/>
          </a:xfrm>
          <a:prstGeom prst="rect">
            <a:avLst/>
          </a:prstGeom>
        </p:spPr>
      </p:pic>
      <p:sp>
        <p:nvSpPr>
          <p:cNvPr id="3" name="Content Placeholder 2"/>
          <p:cNvSpPr>
            <a:spLocks noGrp="1"/>
          </p:cNvSpPr>
          <p:nvPr>
            <p:ph type="body" sz="half" idx="2"/>
          </p:nvPr>
        </p:nvSpPr>
        <p:spPr>
          <a:xfrm>
            <a:off x="7737910" y="2068016"/>
            <a:ext cx="3200400" cy="3379124"/>
          </a:xfrm>
        </p:spPr>
        <p:txBody>
          <a:bodyPr>
            <a:noAutofit/>
          </a:bodyPr>
          <a:lstStyle/>
          <a:p>
            <a:r>
              <a:rPr lang="en-US" sz="2000" dirty="0" smtClean="0">
                <a:solidFill>
                  <a:schemeClr val="tx1">
                    <a:lumMod val="85000"/>
                    <a:lumOff val="15000"/>
                  </a:schemeClr>
                </a:solidFill>
              </a:rPr>
              <a:t>Oxagon is planned as an octagon-shaped port city that will be built on the Red Sea at the far south of the Neom region. According to Neom's developer, the port and logistics hub will be the "world's largest floating structure".</a:t>
            </a:r>
            <a:endParaRPr lang="fr-FR" sz="2000" dirty="0">
              <a:solidFill>
                <a:schemeClr val="tx1">
                  <a:lumMod val="85000"/>
                  <a:lumOff val="15000"/>
                </a:schemeClr>
              </a:solidFill>
            </a:endParaRPr>
          </a:p>
        </p:txBody>
      </p:sp>
      <p:sp>
        <p:nvSpPr>
          <p:cNvPr id="7" name="Oval 6"/>
          <p:cNvSpPr/>
          <p:nvPr/>
        </p:nvSpPr>
        <p:spPr>
          <a:xfrm>
            <a:off x="4174956" y="5203771"/>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8" name="Oval 7"/>
          <p:cNvSpPr/>
          <p:nvPr/>
        </p:nvSpPr>
        <p:spPr>
          <a:xfrm>
            <a:off x="4632156" y="5203771"/>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9" name="Oval 8"/>
          <p:cNvSpPr/>
          <p:nvPr/>
        </p:nvSpPr>
        <p:spPr>
          <a:xfrm>
            <a:off x="5089356" y="5203771"/>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Tree>
    <p:extLst>
      <p:ext uri="{BB962C8B-B14F-4D97-AF65-F5344CB8AC3E}">
        <p14:creationId xmlns:p14="http://schemas.microsoft.com/office/powerpoint/2010/main" val="1714553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652913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7764763" y="1203158"/>
            <a:ext cx="3070860" cy="743079"/>
          </a:xfrm>
        </p:spPr>
        <p:txBody>
          <a:bodyPr>
            <a:normAutofit fontScale="90000"/>
          </a:bodyPr>
          <a:lstStyle/>
          <a:p>
            <a:r>
              <a:rPr lang="en-US" sz="4900" b="1" dirty="0" smtClean="0">
                <a:solidFill>
                  <a:schemeClr val="tx1">
                    <a:lumMod val="85000"/>
                    <a:lumOff val="15000"/>
                  </a:schemeClr>
                </a:solidFill>
              </a:rPr>
              <a:t>Trojena</a:t>
            </a:r>
            <a:endParaRPr lang="fr-FR" b="1" u="sng" dirty="0">
              <a:solidFill>
                <a:schemeClr val="tx1">
                  <a:lumMod val="85000"/>
                  <a:lumOff val="15000"/>
                </a:schemeClr>
              </a:solidFill>
            </a:endParaRPr>
          </a:p>
        </p:txBody>
      </p:sp>
      <p:pic>
        <p:nvPicPr>
          <p:cNvPr id="5" name="Picture Placeholder 4"/>
          <p:cNvPicPr>
            <a:picLocks noGrp="1" noChangeAspect="1"/>
          </p:cNvPicPr>
          <p:nvPr>
            <p:ph idx="1"/>
          </p:nvPr>
        </p:nvPicPr>
        <p:blipFill>
          <a:blip r:embed="rId2"/>
          <a:stretch>
            <a:fillRect/>
          </a:stretch>
        </p:blipFill>
        <p:spPr>
          <a:xfrm>
            <a:off x="722688" y="1946237"/>
            <a:ext cx="5083759" cy="2965526"/>
          </a:xfrm>
          <a:prstGeom prst="rect">
            <a:avLst/>
          </a:prstGeom>
        </p:spPr>
      </p:pic>
      <p:sp>
        <p:nvSpPr>
          <p:cNvPr id="3" name="Content Placeholder 2"/>
          <p:cNvSpPr>
            <a:spLocks noGrp="1"/>
          </p:cNvSpPr>
          <p:nvPr>
            <p:ph type="body" sz="half" idx="2"/>
          </p:nvPr>
        </p:nvSpPr>
        <p:spPr>
          <a:xfrm>
            <a:off x="7764763" y="1946237"/>
            <a:ext cx="3200400" cy="3379124"/>
          </a:xfrm>
        </p:spPr>
        <p:txBody>
          <a:bodyPr>
            <a:noAutofit/>
          </a:bodyPr>
          <a:lstStyle/>
          <a:p>
            <a:r>
              <a:rPr lang="en-US" sz="2000" dirty="0" smtClean="0">
                <a:solidFill>
                  <a:schemeClr val="tx1">
                    <a:lumMod val="85000"/>
                    <a:lumOff val="15000"/>
                  </a:schemeClr>
                </a:solidFill>
              </a:rPr>
              <a:t>Trojena is planned as ski resort in the Sarwat Mountains near the north of the Neom region. The 60-square-kilometre skiing and outdoor-activity resort will offer year-round skiing and is set to host the 2029 Asian Winter Games.</a:t>
            </a:r>
            <a:endParaRPr lang="fr-FR" sz="2000" dirty="0">
              <a:solidFill>
                <a:schemeClr val="tx1">
                  <a:lumMod val="85000"/>
                  <a:lumOff val="15000"/>
                </a:schemeClr>
              </a:solidFill>
            </a:endParaRPr>
          </a:p>
        </p:txBody>
      </p:sp>
      <p:sp>
        <p:nvSpPr>
          <p:cNvPr id="8" name="Oval 7"/>
          <p:cNvSpPr/>
          <p:nvPr/>
        </p:nvSpPr>
        <p:spPr>
          <a:xfrm>
            <a:off x="5911117" y="2973917"/>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9" name="Oval 8"/>
          <p:cNvSpPr/>
          <p:nvPr/>
        </p:nvSpPr>
        <p:spPr>
          <a:xfrm>
            <a:off x="5911118" y="2564844"/>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10" name="Oval 9"/>
          <p:cNvSpPr/>
          <p:nvPr/>
        </p:nvSpPr>
        <p:spPr>
          <a:xfrm>
            <a:off x="5911118" y="2155771"/>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Tree>
    <p:extLst>
      <p:ext uri="{BB962C8B-B14F-4D97-AF65-F5344CB8AC3E}">
        <p14:creationId xmlns:p14="http://schemas.microsoft.com/office/powerpoint/2010/main" val="33946841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652913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7724273" y="1274478"/>
            <a:ext cx="3200400" cy="761999"/>
          </a:xfrm>
        </p:spPr>
        <p:txBody>
          <a:bodyPr/>
          <a:lstStyle/>
          <a:p>
            <a:r>
              <a:rPr lang="en-US" sz="4400" b="1" dirty="0" smtClean="0">
                <a:solidFill>
                  <a:schemeClr val="tx1">
                    <a:lumMod val="85000"/>
                    <a:lumOff val="15000"/>
                  </a:schemeClr>
                </a:solidFill>
              </a:rPr>
              <a:t>Sindalah</a:t>
            </a:r>
            <a:endParaRPr lang="fr-FR" b="1" u="sng" dirty="0">
              <a:solidFill>
                <a:schemeClr val="tx1">
                  <a:lumMod val="85000"/>
                  <a:lumOff val="15000"/>
                </a:schemeClr>
              </a:solidFill>
            </a:endParaRPr>
          </a:p>
        </p:txBody>
      </p:sp>
      <p:pic>
        <p:nvPicPr>
          <p:cNvPr id="5" name="Picture Placeholder 4"/>
          <p:cNvPicPr>
            <a:picLocks noGrp="1" noChangeAspect="1"/>
          </p:cNvPicPr>
          <p:nvPr>
            <p:ph idx="1"/>
          </p:nvPr>
        </p:nvPicPr>
        <p:blipFill rotWithShape="1">
          <a:blip r:embed="rId2"/>
          <a:srcRect l="10423" t="3" r="5537" b="-4"/>
          <a:stretch/>
        </p:blipFill>
        <p:spPr>
          <a:xfrm>
            <a:off x="1195136" y="2036477"/>
            <a:ext cx="4138863" cy="2785045"/>
          </a:xfrm>
          <a:prstGeom prst="rect">
            <a:avLst/>
          </a:prstGeom>
        </p:spPr>
      </p:pic>
      <p:sp>
        <p:nvSpPr>
          <p:cNvPr id="3" name="Content Placeholder 2"/>
          <p:cNvSpPr>
            <a:spLocks noGrp="1"/>
          </p:cNvSpPr>
          <p:nvPr>
            <p:ph type="body" sz="half" idx="2"/>
          </p:nvPr>
        </p:nvSpPr>
        <p:spPr>
          <a:xfrm>
            <a:off x="7724273" y="2036477"/>
            <a:ext cx="2991853" cy="2383123"/>
          </a:xfrm>
        </p:spPr>
        <p:txBody>
          <a:bodyPr>
            <a:noAutofit/>
          </a:bodyPr>
          <a:lstStyle/>
          <a:p>
            <a:r>
              <a:rPr lang="en-US" sz="2000" dirty="0" smtClean="0">
                <a:solidFill>
                  <a:schemeClr val="tx1">
                    <a:lumMod val="85000"/>
                    <a:lumOff val="15000"/>
                  </a:schemeClr>
                </a:solidFill>
              </a:rPr>
              <a:t>Sindalah is planned as an island resort within the Red Sea. Aimed at the yachting community, the 840,000-square-metre island will have an 86-berth marina and numerous hotels.</a:t>
            </a:r>
            <a:endParaRPr lang="fr-FR" sz="2000" dirty="0">
              <a:solidFill>
                <a:schemeClr val="tx1">
                  <a:lumMod val="85000"/>
                  <a:lumOff val="15000"/>
                </a:schemeClr>
              </a:solidFill>
            </a:endParaRPr>
          </a:p>
        </p:txBody>
      </p:sp>
      <p:sp>
        <p:nvSpPr>
          <p:cNvPr id="7" name="Oval 6"/>
          <p:cNvSpPr/>
          <p:nvPr/>
        </p:nvSpPr>
        <p:spPr>
          <a:xfrm>
            <a:off x="1531622" y="1622847"/>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8" name="Oval 7"/>
          <p:cNvSpPr/>
          <p:nvPr/>
        </p:nvSpPr>
        <p:spPr>
          <a:xfrm>
            <a:off x="1988822" y="1622847"/>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9" name="Oval 8"/>
          <p:cNvSpPr/>
          <p:nvPr/>
        </p:nvSpPr>
        <p:spPr>
          <a:xfrm>
            <a:off x="2471690" y="1622847"/>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Tree>
    <p:extLst>
      <p:ext uri="{BB962C8B-B14F-4D97-AF65-F5344CB8AC3E}">
        <p14:creationId xmlns:p14="http://schemas.microsoft.com/office/powerpoint/2010/main" val="15328726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p:cNvSpPr/>
          <p:nvPr/>
        </p:nvSpPr>
        <p:spPr>
          <a:xfrm>
            <a:off x="0" y="0"/>
            <a:ext cx="808522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719890" y="365125"/>
            <a:ext cx="5145505" cy="1325563"/>
          </a:xfrm>
        </p:spPr>
        <p:txBody>
          <a:bodyPr/>
          <a:lstStyle/>
          <a:p>
            <a:r>
              <a:rPr lang="en-US" b="1" dirty="0" smtClean="0">
                <a:solidFill>
                  <a:schemeClr val="bg1">
                    <a:lumMod val="95000"/>
                  </a:schemeClr>
                </a:solidFill>
              </a:rPr>
              <a:t>What’s so special about the Line?</a:t>
            </a:r>
            <a:endParaRPr lang="fr-FR" b="1" dirty="0">
              <a:solidFill>
                <a:schemeClr val="bg1">
                  <a:lumMod val="95000"/>
                </a:schemeClr>
              </a:solidFill>
            </a:endParaRPr>
          </a:p>
        </p:txBody>
      </p:sp>
      <p:sp>
        <p:nvSpPr>
          <p:cNvPr id="3" name="Content Placeholder 2"/>
          <p:cNvSpPr>
            <a:spLocks noGrp="1"/>
          </p:cNvSpPr>
          <p:nvPr>
            <p:ph idx="1"/>
          </p:nvPr>
        </p:nvSpPr>
        <p:spPr>
          <a:xfrm>
            <a:off x="719890" y="2055813"/>
            <a:ext cx="6316579" cy="4251910"/>
          </a:xfrm>
        </p:spPr>
        <p:txBody>
          <a:bodyPr>
            <a:normAutofit/>
          </a:bodyPr>
          <a:lstStyle/>
          <a:p>
            <a:pPr marL="0" indent="0">
              <a:buNone/>
            </a:pPr>
            <a:r>
              <a:rPr lang="en-US" sz="2400" dirty="0" smtClean="0">
                <a:solidFill>
                  <a:schemeClr val="bg1">
                    <a:lumMod val="95000"/>
                  </a:schemeClr>
                </a:solidFill>
              </a:rPr>
              <a:t>The Line will be the first city in the world to be powered by renewable energy including wind, solar and hydrogen. The Line will also be the world's first zero-gravity vertical city.(it is touted to be zero cars, zero pollution and zero carbon emissions). There will be a hyper rail line running through the city to boost travel. This rail line will be powered through a renewable-powered electric system.</a:t>
            </a:r>
            <a:endParaRPr lang="fr-FR" sz="2400" dirty="0">
              <a:solidFill>
                <a:schemeClr val="bg1">
                  <a:lumMod val="95000"/>
                </a:schemeClr>
              </a:solidFill>
            </a:endParaRPr>
          </a:p>
        </p:txBody>
      </p:sp>
      <p:sp>
        <p:nvSpPr>
          <p:cNvPr id="5" name="Rectangle 4"/>
          <p:cNvSpPr/>
          <p:nvPr/>
        </p:nvSpPr>
        <p:spPr>
          <a:xfrm>
            <a:off x="7395411" y="2229853"/>
            <a:ext cx="3978442" cy="2518610"/>
          </a:xfrm>
          <a:prstGeom prst="rect">
            <a:avLst/>
          </a:prstGeom>
          <a:solidFill>
            <a:schemeClr val="bg1">
              <a:lumMod val="6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6" name="Oval 5"/>
          <p:cNvSpPr/>
          <p:nvPr/>
        </p:nvSpPr>
        <p:spPr>
          <a:xfrm>
            <a:off x="7628019" y="3818020"/>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7" name="Oval 6"/>
          <p:cNvSpPr/>
          <p:nvPr/>
        </p:nvSpPr>
        <p:spPr>
          <a:xfrm>
            <a:off x="7628021" y="3368842"/>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8" name="Oval 7"/>
          <p:cNvSpPr/>
          <p:nvPr/>
        </p:nvSpPr>
        <p:spPr>
          <a:xfrm>
            <a:off x="7628020" y="2922258"/>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v</a:t>
            </a:r>
            <a:endParaRPr lang="fr-FR" dirty="0"/>
          </a:p>
        </p:txBody>
      </p:sp>
      <p:sp>
        <p:nvSpPr>
          <p:cNvPr id="9" name="Oval 8"/>
          <p:cNvSpPr/>
          <p:nvPr/>
        </p:nvSpPr>
        <p:spPr>
          <a:xfrm>
            <a:off x="10985925" y="2914237"/>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Oval 9"/>
          <p:cNvSpPr/>
          <p:nvPr/>
        </p:nvSpPr>
        <p:spPr>
          <a:xfrm>
            <a:off x="10999049" y="3352800"/>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Oval 10"/>
          <p:cNvSpPr/>
          <p:nvPr/>
        </p:nvSpPr>
        <p:spPr>
          <a:xfrm>
            <a:off x="10985924" y="3809999"/>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8675060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14"/>
          <p:cNvSpPr/>
          <p:nvPr/>
        </p:nvSpPr>
        <p:spPr>
          <a:xfrm>
            <a:off x="5728083" y="4803"/>
            <a:ext cx="5821492" cy="2220527"/>
          </a:xfrm>
          <a:prstGeom prst="rect">
            <a:avLst/>
          </a:prstGeom>
          <a:solidFill>
            <a:schemeClr val="tx1">
              <a:lumMod val="65000"/>
              <a:lumOff val="35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13" name="Rectangle 12"/>
          <p:cNvSpPr/>
          <p:nvPr/>
        </p:nvSpPr>
        <p:spPr>
          <a:xfrm>
            <a:off x="0" y="5092504"/>
            <a:ext cx="12192000" cy="1765495"/>
          </a:xfrm>
          <a:prstGeom prst="rect">
            <a:avLst/>
          </a:prstGeom>
          <a:solidFill>
            <a:schemeClr val="tx1">
              <a:lumMod val="65000"/>
              <a:lumOff val="35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10" name="Rectangle 9"/>
          <p:cNvSpPr/>
          <p:nvPr/>
        </p:nvSpPr>
        <p:spPr>
          <a:xfrm>
            <a:off x="7812538" y="4000399"/>
            <a:ext cx="3472376" cy="223282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9" name="Rectangle 8"/>
          <p:cNvSpPr/>
          <p:nvPr/>
        </p:nvSpPr>
        <p:spPr>
          <a:xfrm>
            <a:off x="4060462" y="4014157"/>
            <a:ext cx="3472376" cy="221907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8" name="Rectangle 7"/>
          <p:cNvSpPr/>
          <p:nvPr/>
        </p:nvSpPr>
        <p:spPr>
          <a:xfrm>
            <a:off x="308386" y="4014156"/>
            <a:ext cx="3472376" cy="22190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308386" y="1311288"/>
            <a:ext cx="4457114" cy="1345742"/>
          </a:xfrm>
        </p:spPr>
        <p:txBody>
          <a:bodyPr>
            <a:normAutofit/>
          </a:bodyPr>
          <a:lstStyle/>
          <a:p>
            <a:r>
              <a:rPr lang="en-US" sz="4400" b="1" dirty="0" smtClean="0">
                <a:solidFill>
                  <a:schemeClr val="tx1">
                    <a:lumMod val="85000"/>
                    <a:lumOff val="15000"/>
                  </a:schemeClr>
                </a:solidFill>
              </a:rPr>
              <a:t>What’s so special about NEOM?</a:t>
            </a:r>
            <a:endParaRPr lang="fr-FR" sz="4400" b="1" dirty="0">
              <a:solidFill>
                <a:schemeClr val="tx1">
                  <a:lumMod val="85000"/>
                  <a:lumOff val="15000"/>
                </a:schemeClr>
              </a:solidFill>
            </a:endParaRPr>
          </a:p>
        </p:txBody>
      </p:sp>
      <p:pic>
        <p:nvPicPr>
          <p:cNvPr id="5" name="Picture Placeholder 4"/>
          <p:cNvPicPr>
            <a:picLocks noGrp="1" noChangeAspect="1"/>
          </p:cNvPicPr>
          <p:nvPr>
            <p:ph idx="1"/>
          </p:nvPr>
        </p:nvPicPr>
        <p:blipFill rotWithShape="1">
          <a:blip r:embed="rId2"/>
          <a:srcRect l="232" t="-474" r="256" b="532"/>
          <a:stretch/>
        </p:blipFill>
        <p:spPr>
          <a:xfrm>
            <a:off x="5983704" y="417096"/>
            <a:ext cx="5288019" cy="2987286"/>
          </a:xfrm>
          <a:prstGeom prst="rect">
            <a:avLst/>
          </a:prstGeom>
        </p:spPr>
      </p:pic>
      <p:sp>
        <p:nvSpPr>
          <p:cNvPr id="3" name="Content Placeholder 2"/>
          <p:cNvSpPr>
            <a:spLocks noGrp="1"/>
          </p:cNvSpPr>
          <p:nvPr>
            <p:ph type="body" sz="half" idx="2"/>
          </p:nvPr>
        </p:nvSpPr>
        <p:spPr>
          <a:xfrm>
            <a:off x="368104" y="4201902"/>
            <a:ext cx="3176954" cy="1636190"/>
          </a:xfrm>
        </p:spPr>
        <p:txBody>
          <a:bodyPr>
            <a:noAutofit/>
          </a:bodyPr>
          <a:lstStyle/>
          <a:p>
            <a:r>
              <a:rPr lang="en-US" sz="1800" dirty="0" smtClean="0">
                <a:solidFill>
                  <a:schemeClr val="bg1">
                    <a:lumMod val="95000"/>
                  </a:schemeClr>
                </a:solidFill>
              </a:rPr>
              <a:t>Neom is designed to respond to some of the most pressing global challenges facing urban areas and inspire an alternative way of living.</a:t>
            </a:r>
          </a:p>
        </p:txBody>
      </p:sp>
      <p:sp>
        <p:nvSpPr>
          <p:cNvPr id="6" name="TextBox 5"/>
          <p:cNvSpPr txBox="1"/>
          <p:nvPr/>
        </p:nvSpPr>
        <p:spPr>
          <a:xfrm>
            <a:off x="7964231" y="4201902"/>
            <a:ext cx="3168990" cy="1754326"/>
          </a:xfrm>
          <a:prstGeom prst="rect">
            <a:avLst/>
          </a:prstGeom>
          <a:noFill/>
        </p:spPr>
        <p:txBody>
          <a:bodyPr wrap="square" rtlCol="0">
            <a:spAutoFit/>
          </a:bodyPr>
          <a:lstStyle/>
          <a:p>
            <a:r>
              <a:rPr lang="en-US" dirty="0">
                <a:solidFill>
                  <a:schemeClr val="bg1">
                    <a:lumMod val="95000"/>
                  </a:schemeClr>
                </a:solidFill>
              </a:rPr>
              <a:t>All energy in Neom will be 100 per cent renewable ensuring a zero-emission, carbon-positive ecosystem.</a:t>
            </a:r>
          </a:p>
          <a:p>
            <a:endParaRPr lang="fr-FR" dirty="0">
              <a:solidFill>
                <a:schemeClr val="bg1">
                  <a:lumMod val="95000"/>
                </a:schemeClr>
              </a:solidFill>
            </a:endParaRPr>
          </a:p>
          <a:p>
            <a:endParaRPr lang="fr-FR" dirty="0">
              <a:solidFill>
                <a:schemeClr val="bg1">
                  <a:lumMod val="95000"/>
                </a:schemeClr>
              </a:solidFill>
            </a:endParaRPr>
          </a:p>
        </p:txBody>
      </p:sp>
      <p:sp>
        <p:nvSpPr>
          <p:cNvPr id="7" name="TextBox 6"/>
          <p:cNvSpPr txBox="1"/>
          <p:nvPr/>
        </p:nvSpPr>
        <p:spPr>
          <a:xfrm>
            <a:off x="4211303" y="4201903"/>
            <a:ext cx="3033560" cy="2031325"/>
          </a:xfrm>
          <a:prstGeom prst="rect">
            <a:avLst/>
          </a:prstGeom>
          <a:noFill/>
        </p:spPr>
        <p:txBody>
          <a:bodyPr wrap="square" rtlCol="0">
            <a:spAutoFit/>
          </a:bodyPr>
          <a:lstStyle/>
          <a:p>
            <a:r>
              <a:rPr lang="en-US" dirty="0">
                <a:solidFill>
                  <a:schemeClr val="bg1">
                    <a:lumMod val="95000"/>
                  </a:schemeClr>
                </a:solidFill>
              </a:rPr>
              <a:t>The city will preserve 95 per cent of the natural environment around the site, highlighting mankind's relationship with the natural world.</a:t>
            </a:r>
          </a:p>
          <a:p>
            <a:endParaRPr lang="fr-FR" dirty="0">
              <a:solidFill>
                <a:schemeClr val="bg1">
                  <a:lumMod val="95000"/>
                </a:schemeClr>
              </a:solidFill>
            </a:endParaRPr>
          </a:p>
        </p:txBody>
      </p:sp>
    </p:spTree>
    <p:extLst>
      <p:ext uri="{BB962C8B-B14F-4D97-AF65-F5344CB8AC3E}">
        <p14:creationId xmlns:p14="http://schemas.microsoft.com/office/powerpoint/2010/main" val="25891960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p:cNvSpPr/>
          <p:nvPr/>
        </p:nvSpPr>
        <p:spPr>
          <a:xfrm>
            <a:off x="0" y="1690688"/>
            <a:ext cx="12192000" cy="516731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0" y="317488"/>
            <a:ext cx="10515600" cy="1325563"/>
          </a:xfrm>
        </p:spPr>
        <p:txBody>
          <a:bodyPr/>
          <a:lstStyle/>
          <a:p>
            <a:r>
              <a:rPr lang="en-US" b="1" dirty="0" smtClean="0">
                <a:solidFill>
                  <a:schemeClr val="tx1">
                    <a:lumMod val="85000"/>
                    <a:lumOff val="15000"/>
                  </a:schemeClr>
                </a:solidFill>
              </a:rPr>
              <a:t>What’s so special about NEOM?</a:t>
            </a:r>
            <a:endParaRPr lang="fr-FR" b="1" dirty="0">
              <a:solidFill>
                <a:schemeClr val="tx1">
                  <a:lumMod val="85000"/>
                  <a:lumOff val="15000"/>
                </a:schemeClr>
              </a:solidFill>
            </a:endParaRPr>
          </a:p>
        </p:txBody>
      </p:sp>
      <p:sp>
        <p:nvSpPr>
          <p:cNvPr id="5" name="Rectangle 4"/>
          <p:cNvSpPr/>
          <p:nvPr/>
        </p:nvSpPr>
        <p:spPr>
          <a:xfrm>
            <a:off x="1674055" y="1690688"/>
            <a:ext cx="8834511" cy="445689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3" name="Content Placeholder 2"/>
          <p:cNvSpPr>
            <a:spLocks noGrp="1"/>
          </p:cNvSpPr>
          <p:nvPr>
            <p:ph idx="1"/>
          </p:nvPr>
        </p:nvSpPr>
        <p:spPr>
          <a:xfrm>
            <a:off x="1863968" y="2395696"/>
            <a:ext cx="8454684" cy="3799523"/>
          </a:xfrm>
        </p:spPr>
        <p:txBody>
          <a:bodyPr>
            <a:normAutofit/>
          </a:bodyPr>
          <a:lstStyle/>
          <a:p>
            <a:r>
              <a:rPr lang="en-US" sz="2000" dirty="0" smtClean="0">
                <a:solidFill>
                  <a:schemeClr val="tx1">
                    <a:lumMod val="85000"/>
                    <a:lumOff val="15000"/>
                  </a:schemeClr>
                </a:solidFill>
              </a:rPr>
              <a:t>Neom's water distribution network will be completely connected through advanced infrastructure. This will ensure minimal water loss, putting Neom at the forefront of water technology.</a:t>
            </a:r>
          </a:p>
          <a:p>
            <a:r>
              <a:rPr lang="en-US" sz="2000" dirty="0" smtClean="0">
                <a:solidFill>
                  <a:schemeClr val="tx1">
                    <a:lumMod val="85000"/>
                    <a:lumOff val="15000"/>
                  </a:schemeClr>
                </a:solidFill>
              </a:rPr>
              <a:t>Walkability will define life in the city, with all essential daily services, such as schools, medical clinics, leisure centers and green spaces, within a five-minute walk.</a:t>
            </a:r>
          </a:p>
          <a:p>
            <a:r>
              <a:rPr lang="en-US" sz="2000" dirty="0" smtClean="0">
                <a:solidFill>
                  <a:schemeClr val="tx1">
                    <a:lumMod val="85000"/>
                    <a:lumOff val="15000"/>
                  </a:schemeClr>
                </a:solidFill>
              </a:rPr>
              <a:t>High-speed transit will be among the ways residents will be able to travel longer distances, making all areas of Neom accessible within 20 minutes. An urban environment that prioritizes walking, cycling and personal electric mobility devices will be enhanced by access to high-speed public transit services connecting all neighborhoods.</a:t>
            </a:r>
          </a:p>
          <a:p>
            <a:endParaRPr lang="fr-FR" sz="2000" dirty="0">
              <a:solidFill>
                <a:schemeClr val="tx1">
                  <a:lumMod val="85000"/>
                  <a:lumOff val="15000"/>
                </a:schemeClr>
              </a:solidFill>
            </a:endParaRPr>
          </a:p>
        </p:txBody>
      </p:sp>
      <p:sp>
        <p:nvSpPr>
          <p:cNvPr id="6" name="Rectangle 5"/>
          <p:cNvSpPr/>
          <p:nvPr/>
        </p:nvSpPr>
        <p:spPr>
          <a:xfrm>
            <a:off x="8651631" y="317489"/>
            <a:ext cx="2869809" cy="1764530"/>
          </a:xfrm>
          <a:prstGeom prst="rect">
            <a:avLst/>
          </a:prstGeom>
          <a:solidFill>
            <a:schemeClr val="tx1">
              <a:lumMod val="65000"/>
              <a:lumOff val="3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Tree>
    <p:extLst>
      <p:ext uri="{BB962C8B-B14F-4D97-AF65-F5344CB8AC3E}">
        <p14:creationId xmlns:p14="http://schemas.microsoft.com/office/powerpoint/2010/main" val="9689238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82" y="-1"/>
            <a:ext cx="12195182" cy="6858001"/>
          </a:xfrm>
          <a:prstGeom prst="rect">
            <a:avLst/>
          </a:prstGeom>
        </p:spPr>
      </p:pic>
      <p:sp>
        <p:nvSpPr>
          <p:cNvPr id="5" name="TextBox 4"/>
          <p:cNvSpPr txBox="1"/>
          <p:nvPr/>
        </p:nvSpPr>
        <p:spPr>
          <a:xfrm>
            <a:off x="285517" y="2644169"/>
            <a:ext cx="3581089" cy="1200329"/>
          </a:xfrm>
          <a:prstGeom prst="rect">
            <a:avLst/>
          </a:prstGeom>
          <a:noFill/>
        </p:spPr>
        <p:txBody>
          <a:bodyPr wrap="square" rtlCol="0">
            <a:spAutoFit/>
          </a:bodyPr>
          <a:lstStyle/>
          <a:p>
            <a:r>
              <a:rPr lang="en-US" sz="7200" b="1" dirty="0" smtClean="0">
                <a:solidFill>
                  <a:schemeClr val="bg1">
                    <a:lumMod val="95000"/>
                  </a:schemeClr>
                </a:solidFill>
              </a:rPr>
              <a:t>NEOM</a:t>
            </a:r>
            <a:endParaRPr lang="fr-FR" sz="7200" b="1" dirty="0">
              <a:solidFill>
                <a:schemeClr val="bg1">
                  <a:lumMod val="95000"/>
                </a:schemeClr>
              </a:solidFill>
            </a:endParaRPr>
          </a:p>
        </p:txBody>
      </p:sp>
    </p:spTree>
    <p:extLst>
      <p:ext uri="{BB962C8B-B14F-4D97-AF65-F5344CB8AC3E}">
        <p14:creationId xmlns:p14="http://schemas.microsoft.com/office/powerpoint/2010/main" val="160456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2759242" cy="68580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336884" y="1738814"/>
            <a:ext cx="6256421" cy="3635291"/>
          </a:xfrm>
          <a:prstGeom prst="rect">
            <a:avLst/>
          </a:prstGeom>
          <a:solidFill>
            <a:srgbClr val="BABA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26" name="Picture 2" descr="NEOM: Made to Chan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1632" y="1883286"/>
            <a:ext cx="5936317" cy="333917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589150" y="256674"/>
            <a:ext cx="7311189" cy="1482140"/>
          </a:xfrm>
          <a:noFill/>
          <a:ln w="25400" cmpd="sng">
            <a:noFill/>
          </a:ln>
        </p:spPr>
        <p:txBody>
          <a:bodyPr/>
          <a:lstStyle/>
          <a:p>
            <a:r>
              <a:rPr lang="en-US" b="1" dirty="0" smtClean="0">
                <a:solidFill>
                  <a:schemeClr val="tx1">
                    <a:lumMod val="85000"/>
                    <a:lumOff val="15000"/>
                  </a:schemeClr>
                </a:solidFill>
              </a:rPr>
              <a:t>  Introduction:</a:t>
            </a:r>
            <a:endParaRPr lang="fr-FR" b="1" dirty="0">
              <a:solidFill>
                <a:schemeClr val="tx1">
                  <a:lumMod val="85000"/>
                  <a:lumOff val="15000"/>
                </a:schemeClr>
              </a:solidFill>
            </a:endParaRPr>
          </a:p>
        </p:txBody>
      </p:sp>
      <p:sp>
        <p:nvSpPr>
          <p:cNvPr id="3" name="Content Placeholder 2"/>
          <p:cNvSpPr>
            <a:spLocks noGrp="1"/>
          </p:cNvSpPr>
          <p:nvPr>
            <p:ph idx="1"/>
          </p:nvPr>
        </p:nvSpPr>
        <p:spPr>
          <a:xfrm>
            <a:off x="6709610" y="1487076"/>
            <a:ext cx="5482390" cy="5234566"/>
          </a:xfrm>
          <a:ln w="15875">
            <a:noFill/>
          </a:ln>
        </p:spPr>
        <p:txBody>
          <a:bodyPr>
            <a:normAutofit/>
          </a:bodyPr>
          <a:lstStyle/>
          <a:p>
            <a:r>
              <a:rPr lang="en-US" sz="2400" dirty="0" smtClean="0">
                <a:solidFill>
                  <a:schemeClr val="tx1">
                    <a:lumMod val="85000"/>
                    <a:lumOff val="15000"/>
                  </a:schemeClr>
                </a:solidFill>
              </a:rPr>
              <a:t>As it is known, for many years, humans were seeking to develop and progress to facilitate his life, so technology became active. But have you ever thought that one day humans will be able to combine technology and sustainable development?</a:t>
            </a:r>
          </a:p>
          <a:p>
            <a:r>
              <a:rPr lang="en-US" sz="2400" dirty="0" smtClean="0">
                <a:solidFill>
                  <a:schemeClr val="tx1">
                    <a:lumMod val="85000"/>
                    <a:lumOff val="15000"/>
                  </a:schemeClr>
                </a:solidFill>
              </a:rPr>
              <a:t>There is a city under construction that secures peace for humans, animal and the environment, the NEOM city. . NEOM is the newest attempt in combining technology, entrepreneurship, science, and innovation to create a city with limitless opportunities.</a:t>
            </a:r>
            <a:endParaRPr lang="fr-FR" sz="2400" dirty="0">
              <a:solidFill>
                <a:schemeClr val="tx1">
                  <a:lumMod val="85000"/>
                  <a:lumOff val="15000"/>
                </a:schemeClr>
              </a:solidFill>
            </a:endParaRPr>
          </a:p>
        </p:txBody>
      </p:sp>
    </p:spTree>
    <p:extLst>
      <p:ext uri="{BB962C8B-B14F-4D97-AF65-F5344CB8AC3E}">
        <p14:creationId xmlns:p14="http://schemas.microsoft.com/office/powerpoint/2010/main" val="26693645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1824790" y="1824788"/>
            <a:ext cx="6858002" cy="3208420"/>
          </a:xfrm>
          <a:solidFill>
            <a:schemeClr val="tx1">
              <a:lumMod val="85000"/>
              <a:lumOff val="15000"/>
            </a:schemeClr>
          </a:solidFill>
        </p:spPr>
        <p:txBody>
          <a:bodyPr>
            <a:normAutofit/>
          </a:bodyPr>
          <a:lstStyle/>
          <a:p>
            <a:pPr algn="ctr"/>
            <a:r>
              <a:rPr lang="en-US" sz="9600" b="1" spc="600" dirty="0" smtClean="0">
                <a:solidFill>
                  <a:schemeClr val="bg1">
                    <a:lumMod val="95000"/>
                  </a:schemeClr>
                </a:solidFill>
              </a:rPr>
              <a:t>Origin:</a:t>
            </a:r>
            <a:endParaRPr lang="fr-FR" sz="9600" b="1" spc="600" dirty="0">
              <a:solidFill>
                <a:schemeClr val="bg1">
                  <a:lumMod val="95000"/>
                </a:schemeClr>
              </a:solidFill>
            </a:endParaRPr>
          </a:p>
        </p:txBody>
      </p:sp>
      <p:sp>
        <p:nvSpPr>
          <p:cNvPr id="3" name="Content Placeholder 2"/>
          <p:cNvSpPr>
            <a:spLocks noGrp="1"/>
          </p:cNvSpPr>
          <p:nvPr>
            <p:ph idx="1"/>
          </p:nvPr>
        </p:nvSpPr>
        <p:spPr>
          <a:xfrm>
            <a:off x="4215621" y="1724528"/>
            <a:ext cx="5275569" cy="3705726"/>
          </a:xfrm>
        </p:spPr>
        <p:txBody>
          <a:bodyPr>
            <a:normAutofit/>
          </a:bodyPr>
          <a:lstStyle/>
          <a:p>
            <a:r>
              <a:rPr lang="en-US" sz="2400" dirty="0" smtClean="0">
                <a:solidFill>
                  <a:schemeClr val="tx1">
                    <a:lumMod val="85000"/>
                    <a:lumOff val="15000"/>
                  </a:schemeClr>
                </a:solidFill>
              </a:rPr>
              <a:t>The name "NEOM" is derived from two words. The first three letters from the Ancient Greek prefix neo-meaning "new". The fourth letter is from the abbreviation of ‘Mostaqbal’, an Arabic word meaning "future".</a:t>
            </a:r>
            <a:endParaRPr lang="fr-FR" sz="2400" dirty="0">
              <a:solidFill>
                <a:schemeClr val="tx1">
                  <a:lumMod val="85000"/>
                  <a:lumOff val="15000"/>
                </a:schemeClr>
              </a:solidFill>
            </a:endParaRPr>
          </a:p>
        </p:txBody>
      </p:sp>
      <p:sp>
        <p:nvSpPr>
          <p:cNvPr id="8" name="Oval 7"/>
          <p:cNvSpPr/>
          <p:nvPr/>
        </p:nvSpPr>
        <p:spPr>
          <a:xfrm>
            <a:off x="9721516" y="4860758"/>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 8"/>
          <p:cNvSpPr/>
          <p:nvPr/>
        </p:nvSpPr>
        <p:spPr>
          <a:xfrm>
            <a:off x="10192473" y="4860758"/>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Oval 9"/>
          <p:cNvSpPr/>
          <p:nvPr/>
        </p:nvSpPr>
        <p:spPr>
          <a:xfrm>
            <a:off x="10603828" y="4860758"/>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Oval 10"/>
          <p:cNvSpPr/>
          <p:nvPr/>
        </p:nvSpPr>
        <p:spPr>
          <a:xfrm>
            <a:off x="9721516" y="5301917"/>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Oval 11"/>
          <p:cNvSpPr/>
          <p:nvPr/>
        </p:nvSpPr>
        <p:spPr>
          <a:xfrm>
            <a:off x="10170691" y="5301917"/>
            <a:ext cx="240631" cy="2566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Oval 12"/>
          <p:cNvSpPr/>
          <p:nvPr/>
        </p:nvSpPr>
        <p:spPr>
          <a:xfrm>
            <a:off x="10619866" y="5309939"/>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Oval 13"/>
          <p:cNvSpPr/>
          <p:nvPr/>
        </p:nvSpPr>
        <p:spPr>
          <a:xfrm>
            <a:off x="9721516" y="574307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p:cNvSpPr/>
          <p:nvPr/>
        </p:nvSpPr>
        <p:spPr>
          <a:xfrm>
            <a:off x="10164957" y="5759123"/>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Oval 15"/>
          <p:cNvSpPr/>
          <p:nvPr/>
        </p:nvSpPr>
        <p:spPr>
          <a:xfrm>
            <a:off x="10178716" y="5317958"/>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Oval 16"/>
          <p:cNvSpPr/>
          <p:nvPr/>
        </p:nvSpPr>
        <p:spPr>
          <a:xfrm>
            <a:off x="10619865" y="574307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6348052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p:cNvSpPr/>
          <p:nvPr/>
        </p:nvSpPr>
        <p:spPr>
          <a:xfrm>
            <a:off x="0" y="2680855"/>
            <a:ext cx="4821382" cy="417714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le 1"/>
          <p:cNvSpPr>
            <a:spLocks noGrp="1"/>
          </p:cNvSpPr>
          <p:nvPr>
            <p:ph type="title"/>
          </p:nvPr>
        </p:nvSpPr>
        <p:spPr>
          <a:xfrm>
            <a:off x="706582" y="249382"/>
            <a:ext cx="10432473" cy="1359015"/>
          </a:xfrm>
        </p:spPr>
        <p:txBody>
          <a:bodyPr>
            <a:normAutofit/>
          </a:bodyPr>
          <a:lstStyle/>
          <a:p>
            <a:pPr algn="ctr"/>
            <a:r>
              <a:rPr lang="en-US" b="1" dirty="0" smtClean="0">
                <a:solidFill>
                  <a:schemeClr val="tx1">
                    <a:lumMod val="85000"/>
                    <a:lumOff val="15000"/>
                  </a:schemeClr>
                </a:solidFill>
              </a:rPr>
              <a:t>What is NEOM “the smart city”?</a:t>
            </a:r>
            <a:endParaRPr lang="fr-FR" b="1" dirty="0">
              <a:solidFill>
                <a:schemeClr val="tx1">
                  <a:lumMod val="85000"/>
                  <a:lumOff val="15000"/>
                </a:schemeClr>
              </a:solidFill>
            </a:endParaRPr>
          </a:p>
        </p:txBody>
      </p:sp>
      <p:sp>
        <p:nvSpPr>
          <p:cNvPr id="3" name="Content Placeholder 2"/>
          <p:cNvSpPr>
            <a:spLocks noGrp="1"/>
          </p:cNvSpPr>
          <p:nvPr>
            <p:ph idx="1"/>
          </p:nvPr>
        </p:nvSpPr>
        <p:spPr>
          <a:xfrm>
            <a:off x="6089072" y="1690687"/>
            <a:ext cx="6102927" cy="4364183"/>
          </a:xfrm>
        </p:spPr>
        <p:txBody>
          <a:bodyPr>
            <a:normAutofit/>
          </a:bodyPr>
          <a:lstStyle/>
          <a:p>
            <a:r>
              <a:rPr lang="en-US" sz="2400" dirty="0" smtClean="0">
                <a:solidFill>
                  <a:schemeClr val="tx1">
                    <a:lumMod val="85000"/>
                    <a:lumOff val="15000"/>
                  </a:schemeClr>
                </a:solidFill>
              </a:rPr>
              <a:t>First unveiled by Mohammed bin Salman (the crown prince and minister of Saudi Arabia) in 2017, Neom is Saudi Arabia's flagship business and tourism development on the Red Sea coast. It is a central project in the 2030 Vision outlining the kingdom's plans to diversify the economy.</a:t>
            </a:r>
          </a:p>
          <a:p>
            <a:r>
              <a:rPr lang="en-US" sz="2400" dirty="0" smtClean="0">
                <a:solidFill>
                  <a:schemeClr val="tx1">
                    <a:lumMod val="85000"/>
                    <a:lumOff val="15000"/>
                  </a:schemeClr>
                </a:solidFill>
              </a:rPr>
              <a:t>The $500 billion development will include smart towns and cities, ports and enterprise areas, research centers, sports and entertainment venues and tourist centers.</a:t>
            </a:r>
          </a:p>
          <a:p>
            <a:endParaRPr lang="fr-FR" sz="2400" dirty="0">
              <a:solidFill>
                <a:schemeClr val="tx1">
                  <a:lumMod val="85000"/>
                  <a:lumOff val="15000"/>
                </a:schemeClr>
              </a:solidFill>
            </a:endParaRPr>
          </a:p>
        </p:txBody>
      </p:sp>
      <p:pic>
        <p:nvPicPr>
          <p:cNvPr id="2050" name="Picture 2" descr="NEOM, the smart city built from scratch in the arabian desert"/>
          <p:cNvPicPr>
            <a:picLocks noChangeAspect="1" noChangeArrowheads="1"/>
          </p:cNvPicPr>
          <p:nvPr/>
        </p:nvPicPr>
        <p:blipFill rotWithShape="1">
          <a:blip r:embed="rId2">
            <a:extLst>
              <a:ext uri="{28A0092B-C50C-407E-A947-70E740481C1C}">
                <a14:useLocalDpi xmlns:a14="http://schemas.microsoft.com/office/drawing/2010/main" val="0"/>
              </a:ext>
            </a:extLst>
          </a:blip>
          <a:srcRect l="36985" t="-726" r="-1" b="-1"/>
          <a:stretch/>
        </p:blipFill>
        <p:spPr bwMode="auto">
          <a:xfrm>
            <a:off x="706582" y="1690687"/>
            <a:ext cx="5043054" cy="4189799"/>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8451272" y="588048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Oval 6"/>
          <p:cNvSpPr/>
          <p:nvPr/>
        </p:nvSpPr>
        <p:spPr>
          <a:xfrm>
            <a:off x="8915398" y="588048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p:cNvSpPr/>
          <p:nvPr/>
        </p:nvSpPr>
        <p:spPr>
          <a:xfrm>
            <a:off x="9379524" y="588048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872955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Rectangle 4"/>
          <p:cNvSpPr/>
          <p:nvPr/>
        </p:nvSpPr>
        <p:spPr>
          <a:xfrm>
            <a:off x="0" y="2680855"/>
            <a:ext cx="4821382" cy="417714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Content Placeholder 2"/>
          <p:cNvSpPr>
            <a:spLocks noGrp="1"/>
          </p:cNvSpPr>
          <p:nvPr>
            <p:ph idx="1"/>
          </p:nvPr>
        </p:nvSpPr>
        <p:spPr>
          <a:xfrm>
            <a:off x="6546272" y="1690688"/>
            <a:ext cx="4807527" cy="4486275"/>
          </a:xfrm>
        </p:spPr>
        <p:txBody>
          <a:bodyPr>
            <a:normAutofit lnSpcReduction="10000"/>
          </a:bodyPr>
          <a:lstStyle/>
          <a:p>
            <a:r>
              <a:rPr lang="en-US" sz="2400" dirty="0" smtClean="0">
                <a:solidFill>
                  <a:schemeClr val="tx1">
                    <a:lumMod val="85000"/>
                    <a:lumOff val="15000"/>
                  </a:schemeClr>
                </a:solidFill>
              </a:rPr>
              <a:t>The development will be spread across 26,500 square kilometers and will comprise several zones, including industrial and logistics areas. It is planned for completion in 2030.</a:t>
            </a:r>
          </a:p>
          <a:p>
            <a:r>
              <a:rPr lang="en-US" sz="2400" dirty="0" smtClean="0">
                <a:solidFill>
                  <a:schemeClr val="tx1">
                    <a:lumMod val="85000"/>
                    <a:lumOff val="15000"/>
                  </a:schemeClr>
                </a:solidFill>
              </a:rPr>
              <a:t>The plans include a network of airports, including an international one. The first, called Neom Bay Airport in the northern region of Sharma, opened in June 2019 and operates regular flights for Neom investors and employees.</a:t>
            </a:r>
          </a:p>
          <a:p>
            <a:endParaRPr lang="fr-FR" dirty="0">
              <a:solidFill>
                <a:schemeClr val="tx1">
                  <a:lumMod val="85000"/>
                  <a:lumOff val="15000"/>
                </a:schemeClr>
              </a:solidFill>
            </a:endParaRPr>
          </a:p>
        </p:txBody>
      </p:sp>
      <p:pic>
        <p:nvPicPr>
          <p:cNvPr id="4" name="Picture 2" descr="NEOM, the smart city built from scratch in the arabian desert"/>
          <p:cNvPicPr>
            <a:picLocks noChangeAspect="1" noChangeArrowheads="1"/>
          </p:cNvPicPr>
          <p:nvPr/>
        </p:nvPicPr>
        <p:blipFill rotWithShape="1">
          <a:blip r:embed="rId2">
            <a:extLst>
              <a:ext uri="{28A0092B-C50C-407E-A947-70E740481C1C}">
                <a14:useLocalDpi xmlns:a14="http://schemas.microsoft.com/office/drawing/2010/main" val="0"/>
              </a:ext>
            </a:extLst>
          </a:blip>
          <a:srcRect l="36985" t="-726" r="-1" b="-1"/>
          <a:stretch/>
        </p:blipFill>
        <p:spPr bwMode="auto">
          <a:xfrm>
            <a:off x="706582" y="1690687"/>
            <a:ext cx="5043054" cy="418979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a:spLocks noGrp="1"/>
          </p:cNvSpPr>
          <p:nvPr>
            <p:ph type="title"/>
          </p:nvPr>
        </p:nvSpPr>
        <p:spPr>
          <a:xfrm>
            <a:off x="706582" y="249382"/>
            <a:ext cx="10432473" cy="1359015"/>
          </a:xfrm>
        </p:spPr>
        <p:txBody>
          <a:bodyPr>
            <a:normAutofit/>
          </a:bodyPr>
          <a:lstStyle/>
          <a:p>
            <a:pPr algn="ctr"/>
            <a:r>
              <a:rPr lang="en-US" b="1" dirty="0" smtClean="0">
                <a:solidFill>
                  <a:schemeClr val="tx1">
                    <a:lumMod val="85000"/>
                    <a:lumOff val="15000"/>
                  </a:schemeClr>
                </a:solidFill>
              </a:rPr>
              <a:t>What is NEOM “the smart city”?</a:t>
            </a:r>
            <a:endParaRPr lang="fr-FR" b="1" dirty="0">
              <a:solidFill>
                <a:schemeClr val="tx1">
                  <a:lumMod val="85000"/>
                  <a:lumOff val="15000"/>
                </a:schemeClr>
              </a:solidFill>
            </a:endParaRPr>
          </a:p>
        </p:txBody>
      </p:sp>
    </p:spTree>
    <p:extLst>
      <p:ext uri="{BB962C8B-B14F-4D97-AF65-F5344CB8AC3E}">
        <p14:creationId xmlns:p14="http://schemas.microsoft.com/office/powerpoint/2010/main" val="1033617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Rectangle 2"/>
          <p:cNvSpPr/>
          <p:nvPr/>
        </p:nvSpPr>
        <p:spPr>
          <a:xfrm>
            <a:off x="4419285" y="0"/>
            <a:ext cx="2992582"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1745673" y="997527"/>
            <a:ext cx="8416636" cy="4696691"/>
          </a:xfrm>
          <a:prstGeom prst="rect">
            <a:avLst/>
          </a:prstGeom>
          <a:solidFill>
            <a:schemeClr val="tx1">
              <a:lumMod val="85000"/>
              <a:lumOff val="15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pic>
        <p:nvPicPr>
          <p:cNvPr id="4" name="Content Placeholder 3"/>
          <p:cNvPicPr>
            <a:picLocks noGrp="1" noChangeAspect="1"/>
          </p:cNvPicPr>
          <p:nvPr>
            <p:ph idx="4294967295"/>
          </p:nvPr>
        </p:nvPicPr>
        <p:blipFill>
          <a:blip r:embed="rId2"/>
          <a:stretch>
            <a:fillRect/>
          </a:stretch>
        </p:blipFill>
        <p:spPr>
          <a:xfrm>
            <a:off x="1960320" y="1203642"/>
            <a:ext cx="7910512" cy="4283075"/>
          </a:xfrm>
          <a:prstGeom prst="rect">
            <a:avLst/>
          </a:prstGeom>
        </p:spPr>
      </p:pic>
    </p:spTree>
    <p:extLst>
      <p:ext uri="{BB962C8B-B14F-4D97-AF65-F5344CB8AC3E}">
        <p14:creationId xmlns:p14="http://schemas.microsoft.com/office/powerpoint/2010/main" val="2984259920"/>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p:cNvSpPr/>
          <p:nvPr/>
        </p:nvSpPr>
        <p:spPr>
          <a:xfrm>
            <a:off x="7658091" y="0"/>
            <a:ext cx="4532627" cy="6858000"/>
          </a:xfrm>
          <a:prstGeom prst="rect">
            <a:avLst/>
          </a:prstGeom>
          <a:solidFill>
            <a:schemeClr val="tx1">
              <a:lumMod val="85000"/>
              <a:lumOff val="15000"/>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214747" y="2447780"/>
            <a:ext cx="3214254" cy="1962439"/>
          </a:xfrm>
        </p:spPr>
        <p:txBody>
          <a:bodyPr/>
          <a:lstStyle/>
          <a:p>
            <a:r>
              <a:rPr lang="en-US" b="1" dirty="0" smtClean="0">
                <a:solidFill>
                  <a:schemeClr val="tx1">
                    <a:lumMod val="85000"/>
                    <a:lumOff val="15000"/>
                  </a:schemeClr>
                </a:solidFill>
              </a:rPr>
              <a:t>What will be in NEOM?</a:t>
            </a:r>
            <a:endParaRPr lang="fr-FR" b="1" dirty="0">
              <a:solidFill>
                <a:schemeClr val="tx1">
                  <a:lumMod val="85000"/>
                  <a:lumOff val="15000"/>
                </a:schemeClr>
              </a:solidFill>
            </a:endParaRPr>
          </a:p>
        </p:txBody>
      </p:sp>
      <p:sp>
        <p:nvSpPr>
          <p:cNvPr id="3" name="Content Placeholder 2"/>
          <p:cNvSpPr>
            <a:spLocks noGrp="1"/>
          </p:cNvSpPr>
          <p:nvPr>
            <p:ph idx="1"/>
          </p:nvPr>
        </p:nvSpPr>
        <p:spPr>
          <a:xfrm>
            <a:off x="8505212" y="1359932"/>
            <a:ext cx="3391637" cy="4285262"/>
          </a:xfrm>
        </p:spPr>
        <p:txBody>
          <a:bodyPr/>
          <a:lstStyle/>
          <a:p>
            <a:pPr marL="0" indent="0">
              <a:buNone/>
            </a:pPr>
            <a:r>
              <a:rPr lang="en-US" sz="2400" dirty="0" smtClean="0">
                <a:solidFill>
                  <a:schemeClr val="bg1">
                    <a:lumMod val="95000"/>
                  </a:schemeClr>
                </a:solidFill>
              </a:rPr>
              <a:t>According to the developer (Nadhmi Al-Nasr), Neom will consist of 10 projects that they refer to as regions. So far, details of four of the regions have been announced. These are The Line, which is the most well-known, as well as Oxagon, Trojena and Sindalah.</a:t>
            </a:r>
            <a:endParaRPr lang="fr-FR" sz="2400" dirty="0">
              <a:solidFill>
                <a:schemeClr val="bg1">
                  <a:lumMod val="95000"/>
                </a:schemeClr>
              </a:solidFill>
            </a:endParaRPr>
          </a:p>
        </p:txBody>
      </p:sp>
      <p:sp>
        <p:nvSpPr>
          <p:cNvPr id="5" name="Oval 4"/>
          <p:cNvSpPr/>
          <p:nvPr/>
        </p:nvSpPr>
        <p:spPr>
          <a:xfrm flipV="1">
            <a:off x="-267665" y="3008882"/>
            <a:ext cx="83647" cy="45719"/>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Oval 6"/>
          <p:cNvSpPr/>
          <p:nvPr/>
        </p:nvSpPr>
        <p:spPr>
          <a:xfrm>
            <a:off x="6389861" y="5525805"/>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p:cNvSpPr/>
          <p:nvPr/>
        </p:nvSpPr>
        <p:spPr>
          <a:xfrm>
            <a:off x="6389860" y="588066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 8"/>
          <p:cNvSpPr/>
          <p:nvPr/>
        </p:nvSpPr>
        <p:spPr>
          <a:xfrm>
            <a:off x="5941776" y="5525805"/>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Oval 11"/>
          <p:cNvSpPr/>
          <p:nvPr/>
        </p:nvSpPr>
        <p:spPr>
          <a:xfrm>
            <a:off x="6837946" y="5527122"/>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074" name="Picture 2" descr="NEOM released Saudi Arabia mega projects' first progress vide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0800000" flipV="1">
            <a:off x="3176985" y="1951577"/>
            <a:ext cx="5066469" cy="3311044"/>
          </a:xfrm>
          <a:prstGeom prst="rect">
            <a:avLst/>
          </a:prstGeom>
          <a:noFill/>
          <a:scene3d>
            <a:camera prst="orthographicFront">
              <a:rot lat="0" lon="11099960" rev="0"/>
            </a:camera>
            <a:lightRig rig="threePt" dir="t"/>
          </a:scene3d>
          <a:extLst>
            <a:ext uri="{909E8E84-426E-40DD-AFC4-6F175D3DCCD1}">
              <a14:hiddenFill xmlns:a14="http://schemas.microsoft.com/office/drawing/2010/main">
                <a:solidFill>
                  <a:srgbClr val="FFFFFF"/>
                </a:solidFill>
              </a14:hiddenFill>
            </a:ext>
          </a:extLst>
        </p:spPr>
      </p:pic>
      <p:sp>
        <p:nvSpPr>
          <p:cNvPr id="14" name="Oval 13"/>
          <p:cNvSpPr/>
          <p:nvPr/>
        </p:nvSpPr>
        <p:spPr>
          <a:xfrm>
            <a:off x="6837946" y="588066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p:cNvSpPr/>
          <p:nvPr/>
        </p:nvSpPr>
        <p:spPr>
          <a:xfrm>
            <a:off x="5941776" y="5880666"/>
            <a:ext cx="240631" cy="25667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805685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p:cNvSpPr/>
          <p:nvPr/>
        </p:nvSpPr>
        <p:spPr>
          <a:xfrm>
            <a:off x="0" y="0"/>
            <a:ext cx="652913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2" name="Title 1"/>
          <p:cNvSpPr>
            <a:spLocks noGrp="1"/>
          </p:cNvSpPr>
          <p:nvPr>
            <p:ph type="title"/>
          </p:nvPr>
        </p:nvSpPr>
        <p:spPr>
          <a:xfrm>
            <a:off x="7700209" y="995811"/>
            <a:ext cx="2956560" cy="670559"/>
          </a:xfrm>
        </p:spPr>
        <p:txBody>
          <a:bodyPr>
            <a:noAutofit/>
          </a:bodyPr>
          <a:lstStyle/>
          <a:p>
            <a:r>
              <a:rPr lang="en-US" sz="4400" b="1" dirty="0" smtClean="0">
                <a:solidFill>
                  <a:schemeClr val="tx1">
                    <a:lumMod val="85000"/>
                    <a:lumOff val="15000"/>
                  </a:schemeClr>
                </a:solidFill>
              </a:rPr>
              <a:t>The line</a:t>
            </a:r>
            <a:endParaRPr lang="fr-FR" sz="4400" b="1" dirty="0">
              <a:solidFill>
                <a:schemeClr val="tx1">
                  <a:lumMod val="85000"/>
                  <a:lumOff val="15000"/>
                </a:schemeClr>
              </a:solidFill>
            </a:endParaRPr>
          </a:p>
        </p:txBody>
      </p:sp>
      <p:sp>
        <p:nvSpPr>
          <p:cNvPr id="3" name="Content Placeholder 2"/>
          <p:cNvSpPr>
            <a:spLocks noGrp="1"/>
          </p:cNvSpPr>
          <p:nvPr>
            <p:ph type="body" sz="half" idx="2"/>
          </p:nvPr>
        </p:nvSpPr>
        <p:spPr>
          <a:xfrm>
            <a:off x="7700209" y="1666370"/>
            <a:ext cx="3192380" cy="4116266"/>
          </a:xfrm>
        </p:spPr>
        <p:txBody>
          <a:bodyPr>
            <a:noAutofit/>
          </a:bodyPr>
          <a:lstStyle/>
          <a:p>
            <a:r>
              <a:rPr lang="en-US" sz="2000" dirty="0" smtClean="0">
                <a:solidFill>
                  <a:schemeClr val="tx1">
                    <a:lumMod val="85000"/>
                    <a:lumOff val="15000"/>
                  </a:schemeClr>
                </a:solidFill>
              </a:rPr>
              <a:t>The Line is planned to be a 170-kilometre linear city that will house nine million people. It will run from east to west across the Neom region. According to the developer, the city will consist of two parallel, 500-metre-high, linear skyscrapers standing 200 meters apart. The buildings will be clad with mirrored facades.</a:t>
            </a:r>
            <a:endParaRPr lang="fr-FR" sz="2000" dirty="0">
              <a:solidFill>
                <a:schemeClr val="tx1">
                  <a:lumMod val="85000"/>
                  <a:lumOff val="15000"/>
                </a:schemeClr>
              </a:solidFill>
            </a:endParaRPr>
          </a:p>
        </p:txBody>
      </p:sp>
      <p:pic>
        <p:nvPicPr>
          <p:cNvPr id="5122" name="Picture 2" descr="Everything you need to know about Saudi mega-project Neom"/>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346" t="491" r="12507"/>
          <a:stretch/>
        </p:blipFill>
        <p:spPr bwMode="auto">
          <a:xfrm>
            <a:off x="962526" y="1801807"/>
            <a:ext cx="4604084" cy="3254385"/>
          </a:xfrm>
          <a:prstGeom prst="rect">
            <a:avLst/>
          </a:prstGeom>
          <a:noFill/>
          <a:extLst>
            <a:ext uri="{909E8E84-426E-40DD-AFC4-6F175D3DCCD1}">
              <a14:hiddenFill xmlns:a14="http://schemas.microsoft.com/office/drawing/2010/main">
                <a:solidFill>
                  <a:srgbClr val="FFFFFF"/>
                </a:solidFill>
              </a14:hiddenFill>
            </a:ext>
          </a:extLst>
        </p:spPr>
      </p:pic>
      <p:sp>
        <p:nvSpPr>
          <p:cNvPr id="13" name="Oval 12"/>
          <p:cNvSpPr/>
          <p:nvPr/>
        </p:nvSpPr>
        <p:spPr>
          <a:xfrm>
            <a:off x="517356" y="2892863"/>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16" name="Oval 15"/>
          <p:cNvSpPr/>
          <p:nvPr/>
        </p:nvSpPr>
        <p:spPr>
          <a:xfrm>
            <a:off x="515353" y="3308683"/>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
        <p:nvSpPr>
          <p:cNvPr id="17" name="Oval 16"/>
          <p:cNvSpPr/>
          <p:nvPr/>
        </p:nvSpPr>
        <p:spPr>
          <a:xfrm>
            <a:off x="517358" y="3724503"/>
            <a:ext cx="256673" cy="24063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a:p>
        </p:txBody>
      </p:sp>
    </p:spTree>
    <p:extLst>
      <p:ext uri="{BB962C8B-B14F-4D97-AF65-F5344CB8AC3E}">
        <p14:creationId xmlns:p14="http://schemas.microsoft.com/office/powerpoint/2010/main" val="11774697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lumMod val="65000"/>
            <a:lumOff val="35000"/>
            <a:alpha val="52000"/>
          </a:schemeClr>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999</TotalTime>
  <Words>825</Words>
  <Application>Microsoft Office PowerPoint</Application>
  <PresentationFormat>Widescreen</PresentationFormat>
  <Paragraphs>42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PowerPoint Presentation</vt:lpstr>
      <vt:lpstr>  Introduction:</vt:lpstr>
      <vt:lpstr>Origin:</vt:lpstr>
      <vt:lpstr>What is NEOM “the smart city”?</vt:lpstr>
      <vt:lpstr>What is NEOM “the smart city”?</vt:lpstr>
      <vt:lpstr>PowerPoint Presentation</vt:lpstr>
      <vt:lpstr>What will be in NEOM?</vt:lpstr>
      <vt:lpstr>The line</vt:lpstr>
      <vt:lpstr>Oxagon</vt:lpstr>
      <vt:lpstr>Trojena</vt:lpstr>
      <vt:lpstr>Sindalah</vt:lpstr>
      <vt:lpstr>What’s so special about the Line?</vt:lpstr>
      <vt:lpstr>What’s so special about NEOM?</vt:lpstr>
      <vt:lpstr>What’s so special about NEOM?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organic</dc:creator>
  <cp:lastModifiedBy>organic</cp:lastModifiedBy>
  <cp:revision>48</cp:revision>
  <dcterms:created xsi:type="dcterms:W3CDTF">2023-04-22T08:53:05Z</dcterms:created>
  <dcterms:modified xsi:type="dcterms:W3CDTF">2023-05-21T11:51:58Z</dcterms:modified>
</cp:coreProperties>
</file>

<file path=docProps/thumbnail.jpeg>
</file>